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9" r:id="rId2"/>
    <p:sldId id="256" r:id="rId3"/>
    <p:sldId id="258" r:id="rId4"/>
    <p:sldId id="259" r:id="rId5"/>
    <p:sldId id="261" r:id="rId6"/>
    <p:sldId id="260" r:id="rId7"/>
    <p:sldId id="262" r:id="rId8"/>
    <p:sldId id="263" r:id="rId9"/>
    <p:sldId id="272" r:id="rId10"/>
    <p:sldId id="273" r:id="rId11"/>
    <p:sldId id="276" r:id="rId12"/>
    <p:sldId id="274" r:id="rId13"/>
    <p:sldId id="275" r:id="rId14"/>
    <p:sldId id="278" r:id="rId15"/>
    <p:sldId id="269" r:id="rId16"/>
    <p:sldId id="280" r:id="rId17"/>
  </p:sldIdLst>
  <p:sldSz cx="9144000" cy="6858000" type="screen4x3"/>
  <p:notesSz cx="6858000" cy="9144000"/>
  <p:defaultTextStyle>
    <a:defPPr>
      <a:defRPr lang="es-G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12" autoAdjust="0"/>
    <p:restoredTop sz="94660"/>
  </p:normalViewPr>
  <p:slideViewPr>
    <p:cSldViewPr>
      <p:cViewPr varScale="1">
        <p:scale>
          <a:sx n="106" d="100"/>
          <a:sy n="106" d="100"/>
        </p:scale>
        <p:origin x="1608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Título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9" name="8 Subtítulo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s-ES" smtClean="0"/>
              <a:t>Haga clic para modificar el estilo de subtítulo del patrón</a:t>
            </a:r>
            <a:endParaRPr kumimoji="0" lang="en-US"/>
          </a:p>
        </p:txBody>
      </p:sp>
      <p:sp>
        <p:nvSpPr>
          <p:cNvPr id="28" name="27 Marcador de fecha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304E4D87-2BFD-4361-85E8-78BA974539CA}" type="datetimeFigureOut">
              <a:rPr lang="es-GT" smtClean="0"/>
              <a:t>03/06/2015</a:t>
            </a:fld>
            <a:endParaRPr lang="es-GT"/>
          </a:p>
        </p:txBody>
      </p:sp>
      <p:sp>
        <p:nvSpPr>
          <p:cNvPr id="17" name="16 Marcador de pie de página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s-GT"/>
          </a:p>
        </p:txBody>
      </p:sp>
      <p:sp>
        <p:nvSpPr>
          <p:cNvPr id="10" name="9 Rectángulo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Rectángulo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13 Rectángulo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18 Rectángulo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Conector recto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17 Conector recto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19 Conector recto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15 Conector recto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14 Conector recto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21 Conector recto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26 Rectángulo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20 Elipse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Elipse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23 Elipse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25 Elipse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24 Elipse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28 Marcador de número de diapositiva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6DFDAE71-B1B2-4881-A4DA-A0D5BF455CFE}" type="slidenum">
              <a:rPr lang="es-GT" smtClean="0"/>
              <a:t>‹Nº›</a:t>
            </a:fld>
            <a:endParaRPr lang="es-GT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E4D87-2BFD-4361-85E8-78BA974539CA}" type="datetimeFigureOut">
              <a:rPr lang="es-GT" smtClean="0"/>
              <a:t>03/06/2015</a:t>
            </a:fld>
            <a:endParaRPr lang="es-GT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DAE71-B1B2-4881-A4DA-A0D5BF455CFE}" type="slidenum">
              <a:rPr lang="es-GT" smtClean="0"/>
              <a:t>‹Nº›</a:t>
            </a:fld>
            <a:endParaRPr lang="es-G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E4D87-2BFD-4361-85E8-78BA974539CA}" type="datetimeFigureOut">
              <a:rPr lang="es-GT" smtClean="0"/>
              <a:t>03/06/2015</a:t>
            </a:fld>
            <a:endParaRPr lang="es-GT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DAE71-B1B2-4881-A4DA-A0D5BF455CFE}" type="slidenum">
              <a:rPr lang="es-GT" smtClean="0"/>
              <a:t>‹Nº›</a:t>
            </a:fld>
            <a:endParaRPr lang="es-G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8" name="7 Marcador de contenido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304E4D87-2BFD-4361-85E8-78BA974539CA}" type="datetimeFigureOut">
              <a:rPr lang="es-GT" smtClean="0"/>
              <a:t>03/06/2015</a:t>
            </a:fld>
            <a:endParaRPr lang="es-GT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6DFDAE71-B1B2-4881-A4DA-A0D5BF455CFE}" type="slidenum">
              <a:rPr lang="es-GT" smtClean="0"/>
              <a:t>‹Nº›</a:t>
            </a:fld>
            <a:endParaRPr lang="es-GT"/>
          </a:p>
        </p:txBody>
      </p:sp>
      <p:sp>
        <p:nvSpPr>
          <p:cNvPr id="10" name="9 Marcador de pie de página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s-G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304E4D87-2BFD-4361-85E8-78BA974539CA}" type="datetimeFigureOut">
              <a:rPr lang="es-GT" smtClean="0"/>
              <a:t>03/06/2015</a:t>
            </a:fld>
            <a:endParaRPr lang="es-GT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s-GT"/>
          </a:p>
        </p:txBody>
      </p:sp>
      <p:sp>
        <p:nvSpPr>
          <p:cNvPr id="9" name="8 Rectángulo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9 Rectángulo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Rectángulo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Rectángulo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12 Conector recto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13 Conector recto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14 Conector recto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15 Conector recto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16 Conector recto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17 Rectángulo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18 Elipse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19 Elipse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20 Elipse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21 Elipse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Elipse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25 Conector recto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6DFDAE71-B1B2-4881-A4DA-A0D5BF455CFE}" type="slidenum">
              <a:rPr lang="es-GT" smtClean="0"/>
              <a:t>‹Nº›</a:t>
            </a:fld>
            <a:endParaRPr lang="es-GT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E4D87-2BFD-4361-85E8-78BA974539CA}" type="datetimeFigureOut">
              <a:rPr lang="es-GT" smtClean="0"/>
              <a:t>03/06/2015</a:t>
            </a:fld>
            <a:endParaRPr lang="es-GT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DAE71-B1B2-4881-A4DA-A0D5BF455CFE}" type="slidenum">
              <a:rPr lang="es-GT" smtClean="0"/>
              <a:t>‹Nº›</a:t>
            </a:fld>
            <a:endParaRPr lang="es-GT"/>
          </a:p>
        </p:txBody>
      </p:sp>
      <p:sp>
        <p:nvSpPr>
          <p:cNvPr id="9" name="8 Marcador de contenido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E4D87-2BFD-4361-85E8-78BA974539CA}" type="datetimeFigureOut">
              <a:rPr lang="es-GT" smtClean="0"/>
              <a:t>03/06/2015</a:t>
            </a:fld>
            <a:endParaRPr lang="es-GT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DAE71-B1B2-4881-A4DA-A0D5BF455CFE}" type="slidenum">
              <a:rPr lang="es-GT" smtClean="0"/>
              <a:t>‹Nº›</a:t>
            </a:fld>
            <a:endParaRPr lang="es-GT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13" name="12 Marcador de contenido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12" name="11 Marcador de texto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14" name="13 Marcador de texto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6" name="5 Marcador de fecha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304E4D87-2BFD-4361-85E8-78BA974539CA}" type="datetimeFigureOut">
              <a:rPr lang="es-GT" smtClean="0"/>
              <a:t>03/06/2015</a:t>
            </a:fld>
            <a:endParaRPr lang="es-GT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6DFDAE71-B1B2-4881-A4DA-A0D5BF455CFE}" type="slidenum">
              <a:rPr lang="es-GT" smtClean="0"/>
              <a:t>‹Nº›</a:t>
            </a:fld>
            <a:endParaRPr lang="es-GT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s-G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E4D87-2BFD-4361-85E8-78BA974539CA}" type="datetimeFigureOut">
              <a:rPr lang="es-GT" smtClean="0"/>
              <a:t>03/06/2015</a:t>
            </a:fld>
            <a:endParaRPr lang="es-GT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DAE71-B1B2-4881-A4DA-A0D5BF455CFE}" type="slidenum">
              <a:rPr lang="es-GT" smtClean="0"/>
              <a:t>‹Nº›</a:t>
            </a:fld>
            <a:endParaRPr lang="es-G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9 Conector recto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8" name="7 Conector recto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8 Conector recto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10 Conector recto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11 Rectángulo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12 Conector recto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13 Elipse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17 Marcador de contenido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21" name="20 Marcador de fecha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304E4D87-2BFD-4361-85E8-78BA974539CA}" type="datetimeFigureOut">
              <a:rPr lang="es-GT" smtClean="0"/>
              <a:t>03/06/2015</a:t>
            </a:fld>
            <a:endParaRPr lang="es-GT"/>
          </a:p>
        </p:txBody>
      </p:sp>
      <p:sp>
        <p:nvSpPr>
          <p:cNvPr id="22" name="21 Marcador de número de diapositiva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6DFDAE71-B1B2-4881-A4DA-A0D5BF455CFE}" type="slidenum">
              <a:rPr lang="es-GT" smtClean="0"/>
              <a:t>‹Nº›</a:t>
            </a:fld>
            <a:endParaRPr lang="es-GT"/>
          </a:p>
        </p:txBody>
      </p:sp>
      <p:sp>
        <p:nvSpPr>
          <p:cNvPr id="23" name="22 Marcador de pie de página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s-GT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8 Conector recto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12 Elipse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s-ES" smtClean="0"/>
              <a:t>Haga clic en el icono para agregar una imagen</a:t>
            </a:r>
            <a:endParaRPr kumimoji="0" lang="en-U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10" name="9 Conector recto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10 Rectángulo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Conector recto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18 Conector recto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19 Conector recto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16 Marcador de fecha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304E4D87-2BFD-4361-85E8-78BA974539CA}" type="datetimeFigureOut">
              <a:rPr lang="es-GT" smtClean="0"/>
              <a:t>03/06/2015</a:t>
            </a:fld>
            <a:endParaRPr lang="es-GT"/>
          </a:p>
        </p:txBody>
      </p:sp>
      <p:sp>
        <p:nvSpPr>
          <p:cNvPr id="18" name="17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6DFDAE71-B1B2-4881-A4DA-A0D5BF455CFE}" type="slidenum">
              <a:rPr lang="es-GT" smtClean="0"/>
              <a:t>‹Nº›</a:t>
            </a:fld>
            <a:endParaRPr lang="es-GT"/>
          </a:p>
        </p:txBody>
      </p:sp>
      <p:sp>
        <p:nvSpPr>
          <p:cNvPr id="21" name="20 Marcador de pie de página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s-G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15 Conector recto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2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13" name="1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  <a:p>
            <a:pPr lvl="1" eaLnBrk="1" latinLnBrk="0" hangingPunct="1"/>
            <a:r>
              <a:rPr kumimoji="0" lang="es-ES" smtClean="0"/>
              <a:t>Segundo nivel</a:t>
            </a:r>
          </a:p>
          <a:p>
            <a:pPr lvl="2" eaLnBrk="1" latinLnBrk="0" hangingPunct="1"/>
            <a:r>
              <a:rPr kumimoji="0" lang="es-ES" smtClean="0"/>
              <a:t>Tercer nivel</a:t>
            </a:r>
          </a:p>
          <a:p>
            <a:pPr lvl="3" eaLnBrk="1" latinLnBrk="0" hangingPunct="1"/>
            <a:r>
              <a:rPr kumimoji="0" lang="es-ES" smtClean="0"/>
              <a:t>Cuarto nivel</a:t>
            </a:r>
          </a:p>
          <a:p>
            <a:pPr lvl="4" eaLnBrk="1" latinLnBrk="0" hangingPunct="1"/>
            <a:r>
              <a:rPr kumimoji="0" lang="es-ES" smtClean="0"/>
              <a:t>Quinto nivel</a:t>
            </a:r>
            <a:endParaRPr kumimoji="0" lang="en-US"/>
          </a:p>
        </p:txBody>
      </p:sp>
      <p:sp>
        <p:nvSpPr>
          <p:cNvPr id="14" name="13 Marcador de fecha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304E4D87-2BFD-4361-85E8-78BA974539CA}" type="datetimeFigureOut">
              <a:rPr lang="es-GT" smtClean="0"/>
              <a:t>03/06/2015</a:t>
            </a:fld>
            <a:endParaRPr lang="es-GT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s-GT"/>
          </a:p>
        </p:txBody>
      </p:sp>
      <p:sp>
        <p:nvSpPr>
          <p:cNvPr id="7" name="6 Conector recto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8 Conector recto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9 Rectángulo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Conector recto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11 Elipse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6DFDAE71-B1B2-4881-A4DA-A0D5BF455CFE}" type="slidenum">
              <a:rPr lang="es-GT" smtClean="0"/>
              <a:t>‹Nº›</a:t>
            </a:fld>
            <a:endParaRPr lang="es-G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nual%20de%20Usuario.pdf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Manual%20T&#233;cnico.pdf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13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CuadroTexto 1"/>
          <p:cNvSpPr txBox="1"/>
          <p:nvPr/>
        </p:nvSpPr>
        <p:spPr>
          <a:xfrm>
            <a:off x="1926083" y="2921168"/>
            <a:ext cx="52918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GT" sz="6000" b="1" dirty="0" smtClean="0">
                <a:solidFill>
                  <a:schemeClr val="bg1"/>
                </a:solidFill>
              </a:rPr>
              <a:t>EBRI Center</a:t>
            </a:r>
            <a:endParaRPr lang="es-GT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4599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95536" y="0"/>
            <a:ext cx="7467600" cy="1143000"/>
          </a:xfrm>
        </p:spPr>
        <p:txBody>
          <a:bodyPr/>
          <a:lstStyle/>
          <a:p>
            <a:r>
              <a:rPr lang="es-GT" dirty="0" smtClean="0"/>
              <a:t>Desarrollo</a:t>
            </a:r>
            <a:endParaRPr lang="es-GT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s-GT" dirty="0" smtClean="0"/>
              <a:t>Para el desarrollo de </a:t>
            </a:r>
            <a:r>
              <a:rPr lang="es-GT" dirty="0" smtClean="0"/>
              <a:t>SCF se utilizaron las siguientes herramientas, lenguajes y base de datos:</a:t>
            </a:r>
          </a:p>
          <a:p>
            <a:pPr marL="0" indent="0">
              <a:buNone/>
            </a:pPr>
            <a:endParaRPr lang="es-GT" dirty="0" smtClean="0"/>
          </a:p>
          <a:p>
            <a:r>
              <a:rPr lang="es-GT" dirty="0" smtClean="0"/>
              <a:t>Visual Studio 2013</a:t>
            </a:r>
          </a:p>
          <a:p>
            <a:r>
              <a:rPr lang="es-GT" dirty="0" smtClean="0"/>
              <a:t>ODBC</a:t>
            </a:r>
          </a:p>
          <a:p>
            <a:r>
              <a:rPr lang="es-GT" dirty="0" smtClean="0"/>
              <a:t>Lenguaje de programación C#</a:t>
            </a:r>
          </a:p>
          <a:p>
            <a:r>
              <a:rPr lang="es-GT" dirty="0" smtClean="0"/>
              <a:t>Página Web en </a:t>
            </a:r>
            <a:r>
              <a:rPr lang="es-GT" dirty="0" err="1" smtClean="0"/>
              <a:t>ASP.Net</a:t>
            </a:r>
            <a:endParaRPr lang="es-GT" dirty="0" smtClean="0"/>
          </a:p>
          <a:p>
            <a:r>
              <a:rPr lang="es-GT" dirty="0" smtClean="0"/>
              <a:t>Base de datos MySQL Server</a:t>
            </a:r>
          </a:p>
          <a:p>
            <a:endParaRPr lang="es-GT" dirty="0" smtClean="0"/>
          </a:p>
          <a:p>
            <a:endParaRPr lang="es-GT" dirty="0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064" y="22082"/>
            <a:ext cx="2278224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35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95536" y="0"/>
            <a:ext cx="7467600" cy="1143000"/>
          </a:xfrm>
        </p:spPr>
        <p:txBody>
          <a:bodyPr/>
          <a:lstStyle/>
          <a:p>
            <a:r>
              <a:rPr lang="es-GT" dirty="0" smtClean="0"/>
              <a:t>Entidad Relación </a:t>
            </a:r>
            <a:endParaRPr lang="es-GT" dirty="0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064" y="22082"/>
            <a:ext cx="2278224" cy="648072"/>
          </a:xfrm>
          <a:prstGeom prst="rect">
            <a:avLst/>
          </a:prstGeom>
        </p:spPr>
      </p:pic>
      <p:pic>
        <p:nvPicPr>
          <p:cNvPr id="6" name="Marcador de contenido 5"/>
          <p:cNvPicPr>
            <a:picLocks noGrp="1" noChangeAspect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165082"/>
            <a:ext cx="8532776" cy="5692918"/>
          </a:xfrm>
        </p:spPr>
      </p:pic>
    </p:spTree>
    <p:extLst>
      <p:ext uri="{BB962C8B-B14F-4D97-AF65-F5344CB8AC3E}">
        <p14:creationId xmlns:p14="http://schemas.microsoft.com/office/powerpoint/2010/main" val="296588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95536" y="0"/>
            <a:ext cx="7467600" cy="1143000"/>
          </a:xfrm>
        </p:spPr>
        <p:txBody>
          <a:bodyPr/>
          <a:lstStyle/>
          <a:p>
            <a:r>
              <a:rPr lang="es-GT" dirty="0" smtClean="0"/>
              <a:t>Proceso de Instalación</a:t>
            </a:r>
            <a:endParaRPr lang="es-GT" dirty="0"/>
          </a:p>
        </p:txBody>
      </p:sp>
      <p:pic>
        <p:nvPicPr>
          <p:cNvPr id="5" name="SCF Video Instalación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312" y="1268760"/>
            <a:ext cx="9145312" cy="5288254"/>
          </a:xfrm>
          <a:prstGeom prst="rect">
            <a:avLst/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softEdge">
            <a:bevelT w="203200" h="101600" prst="cross"/>
            <a:contourClr>
              <a:srgbClr val="FFFFFF"/>
            </a:contourClr>
          </a:sp3d>
        </p:spPr>
      </p:pic>
      <p:pic>
        <p:nvPicPr>
          <p:cNvPr id="4" name="3 Imagen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064" y="22082"/>
            <a:ext cx="2278224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487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95536" y="0"/>
            <a:ext cx="7467600" cy="1143000"/>
          </a:xfrm>
        </p:spPr>
        <p:txBody>
          <a:bodyPr/>
          <a:lstStyle/>
          <a:p>
            <a:r>
              <a:rPr lang="es-GT" dirty="0" smtClean="0"/>
              <a:t>Manuales</a:t>
            </a:r>
            <a:endParaRPr lang="es-GT" dirty="0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064" y="22082"/>
            <a:ext cx="2278224" cy="648072"/>
          </a:xfrm>
          <a:prstGeom prst="rect">
            <a:avLst/>
          </a:prstGeom>
        </p:spPr>
      </p:pic>
      <p:sp>
        <p:nvSpPr>
          <p:cNvPr id="6" name="Rectángulo 5">
            <a:hlinkClick r:id="rId3" action="ppaction://hlinkfile"/>
          </p:cNvPr>
          <p:cNvSpPr/>
          <p:nvPr/>
        </p:nvSpPr>
        <p:spPr>
          <a:xfrm>
            <a:off x="467544" y="1268760"/>
            <a:ext cx="3888432" cy="53285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GT" sz="36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Manual de Usuario de SCF</a:t>
            </a:r>
            <a:endParaRPr lang="es-GT" sz="3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Rectángulo 6">
            <a:hlinkClick r:id="rId4" action="ppaction://hlinkfile"/>
          </p:cNvPr>
          <p:cNvSpPr/>
          <p:nvPr/>
        </p:nvSpPr>
        <p:spPr>
          <a:xfrm>
            <a:off x="4499992" y="1268760"/>
            <a:ext cx="3888432" cy="53285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GT" sz="36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Manual Técnico de SCF</a:t>
            </a:r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167305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1983219" y="1916832"/>
            <a:ext cx="6984776" cy="1656184"/>
          </a:xfrm>
        </p:spPr>
        <p:txBody>
          <a:bodyPr>
            <a:noAutofit/>
          </a:bodyPr>
          <a:lstStyle/>
          <a:p>
            <a:r>
              <a:rPr lang="es-GT" sz="4800" dirty="0" smtClean="0"/>
              <a:t>Demostración del software</a:t>
            </a:r>
            <a:endParaRPr lang="es-GT" sz="4800" dirty="0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509120"/>
            <a:ext cx="4385588" cy="2185485"/>
          </a:xfrm>
          <a:prstGeom prst="rect">
            <a:avLst/>
          </a:prstGeom>
        </p:spPr>
      </p:pic>
      <p:pic>
        <p:nvPicPr>
          <p:cNvPr id="5" name="4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064" y="22082"/>
            <a:ext cx="2278224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44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>
          <a:xfrm>
            <a:off x="755576" y="2248272"/>
            <a:ext cx="7283152" cy="2404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GT" sz="7200" dirty="0" smtClean="0">
                <a:solidFill>
                  <a:srgbClr val="002060"/>
                </a:solidFill>
              </a:rPr>
              <a:t>Muchas Gracias por su Atención</a:t>
            </a:r>
            <a:endParaRPr lang="es-GT" sz="7200" dirty="0">
              <a:solidFill>
                <a:srgbClr val="002060"/>
              </a:solidFill>
            </a:endParaRPr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064" y="22082"/>
            <a:ext cx="2278224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836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548DD4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548DD4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13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CuadroTexto 1"/>
          <p:cNvSpPr txBox="1"/>
          <p:nvPr/>
        </p:nvSpPr>
        <p:spPr>
          <a:xfrm>
            <a:off x="1926083" y="2921168"/>
            <a:ext cx="52918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GT" sz="6000" b="1" dirty="0" smtClean="0">
                <a:solidFill>
                  <a:schemeClr val="bg1"/>
                </a:solidFill>
              </a:rPr>
              <a:t>EBRI Center</a:t>
            </a:r>
            <a:endParaRPr lang="es-GT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1011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1983219" y="1916832"/>
            <a:ext cx="6984776" cy="1656184"/>
          </a:xfrm>
        </p:spPr>
        <p:txBody>
          <a:bodyPr>
            <a:noAutofit/>
          </a:bodyPr>
          <a:lstStyle/>
          <a:p>
            <a:r>
              <a:rPr lang="es-GT" sz="4800" dirty="0" smtClean="0"/>
              <a:t>Software Contable Financiero</a:t>
            </a:r>
            <a:endParaRPr lang="es-GT" sz="4800" dirty="0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509120"/>
            <a:ext cx="4385588" cy="2185485"/>
          </a:xfrm>
          <a:prstGeom prst="rect">
            <a:avLst/>
          </a:prstGeom>
        </p:spPr>
      </p:pic>
      <p:pic>
        <p:nvPicPr>
          <p:cNvPr id="5" name="4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064" y="22082"/>
            <a:ext cx="2278224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595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0"/>
            <a:ext cx="7467600" cy="1143000"/>
          </a:xfrm>
        </p:spPr>
        <p:txBody>
          <a:bodyPr/>
          <a:lstStyle/>
          <a:p>
            <a:r>
              <a:rPr lang="es-GT" dirty="0" smtClean="0"/>
              <a:t>¿Qué es SCF ?</a:t>
            </a:r>
            <a:endParaRPr lang="es-GT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>
          <a:xfrm>
            <a:off x="467544" y="1340768"/>
            <a:ext cx="7467600" cy="487375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GT" sz="2800" dirty="0" smtClean="0"/>
              <a:t>Es una </a:t>
            </a:r>
            <a:r>
              <a:rPr lang="es-GT" sz="2800" dirty="0" smtClean="0"/>
              <a:t>aplicación de escritorio </a:t>
            </a:r>
            <a:r>
              <a:rPr lang="es-GT" sz="2800" dirty="0" smtClean="0"/>
              <a:t>desarrollada po</a:t>
            </a:r>
            <a:r>
              <a:rPr lang="es-GT" sz="2800" dirty="0" smtClean="0"/>
              <a:t>r </a:t>
            </a:r>
            <a:r>
              <a:rPr lang="es-GT" sz="2800" dirty="0" smtClean="0"/>
              <a:t>EBRI Center </a:t>
            </a:r>
            <a:r>
              <a:rPr lang="es-GT" sz="2800" dirty="0" smtClean="0"/>
              <a:t>la cual permite gestionar el control de 2 áreas específicamente.</a:t>
            </a:r>
          </a:p>
          <a:p>
            <a:pPr marL="0" indent="0" algn="just">
              <a:buNone/>
            </a:pPr>
            <a:endParaRPr lang="es-GT" sz="2800" dirty="0" smtClean="0"/>
          </a:p>
          <a:p>
            <a:pPr algn="just"/>
            <a:r>
              <a:rPr lang="es-GT" sz="2800" dirty="0" smtClean="0"/>
              <a:t>Contabilidad de la empresa</a:t>
            </a:r>
          </a:p>
          <a:p>
            <a:pPr algn="just"/>
            <a:r>
              <a:rPr lang="es-GT" sz="2800" dirty="0" smtClean="0"/>
              <a:t>Finanzas de la empresa</a:t>
            </a:r>
            <a:endParaRPr lang="es-GT" sz="2800" dirty="0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064" y="22082"/>
            <a:ext cx="2278224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046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0"/>
            <a:ext cx="7467600" cy="1143000"/>
          </a:xfrm>
        </p:spPr>
        <p:txBody>
          <a:bodyPr/>
          <a:lstStyle/>
          <a:p>
            <a:r>
              <a:rPr lang="es-GT" dirty="0" smtClean="0"/>
              <a:t>Área Contable</a:t>
            </a:r>
            <a:endParaRPr lang="es-GT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>
          <a:xfrm>
            <a:off x="457200" y="1268760"/>
            <a:ext cx="7467600" cy="5205192"/>
          </a:xfrm>
        </p:spPr>
        <p:txBody>
          <a:bodyPr/>
          <a:lstStyle/>
          <a:p>
            <a:pPr marL="0" indent="0" algn="just">
              <a:buNone/>
            </a:pPr>
            <a:r>
              <a:rPr lang="es-GT" dirty="0"/>
              <a:t>En esta área se puede llevar el ordenamiento en cuentas de la empresa, saber cuál es su situación y buscar alternativas atractivas que le permitan ahorrar en costos y/o gastos, aumentando sus expectativas de rendimiento.</a:t>
            </a:r>
          </a:p>
          <a:p>
            <a:pPr marL="0" indent="0">
              <a:buNone/>
            </a:pPr>
            <a:endParaRPr lang="es-GT" dirty="0" smtClean="0"/>
          </a:p>
          <a:p>
            <a:pPr marL="0" indent="0">
              <a:buNone/>
            </a:pPr>
            <a:r>
              <a:rPr lang="es-GT" dirty="0" smtClean="0"/>
              <a:t>El Software posee:</a:t>
            </a:r>
          </a:p>
          <a:p>
            <a:r>
              <a:rPr lang="es-GT" dirty="0" smtClean="0">
                <a:solidFill>
                  <a:schemeClr val="accent1">
                    <a:lumMod val="75000"/>
                  </a:schemeClr>
                </a:solidFill>
              </a:rPr>
              <a:t>Informes Contables </a:t>
            </a:r>
            <a:r>
              <a:rPr lang="es-GT" dirty="0" smtClean="0"/>
              <a:t>(Balance de saldos, Balance General, Estado Resultados, Flujo de Efectivo)</a:t>
            </a:r>
          </a:p>
          <a:p>
            <a:r>
              <a:rPr lang="es-GT" dirty="0" smtClean="0">
                <a:solidFill>
                  <a:schemeClr val="accent1">
                    <a:lumMod val="75000"/>
                  </a:schemeClr>
                </a:solidFill>
              </a:rPr>
              <a:t>Libros Fiscales </a:t>
            </a:r>
            <a:r>
              <a:rPr lang="es-GT" dirty="0" smtClean="0"/>
              <a:t>(Compra, Venta)</a:t>
            </a:r>
            <a:endParaRPr lang="es-GT" dirty="0"/>
          </a:p>
          <a:p>
            <a:r>
              <a:rPr lang="es-GT" dirty="0" smtClean="0">
                <a:solidFill>
                  <a:schemeClr val="accent1">
                    <a:lumMod val="75000"/>
                  </a:schemeClr>
                </a:solidFill>
              </a:rPr>
              <a:t>Operaciones Contables </a:t>
            </a:r>
            <a:r>
              <a:rPr lang="es-GT" dirty="0"/>
              <a:t>(Amortizaciones, Cuentas, Depreciaciones, Pólizas)</a:t>
            </a:r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064" y="22082"/>
            <a:ext cx="2278224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42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47" r="85498" b="60715"/>
          <a:stretch/>
        </p:blipFill>
        <p:spPr bwMode="auto">
          <a:xfrm>
            <a:off x="539552" y="409446"/>
            <a:ext cx="3024336" cy="3838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28" r="85139" b="63920"/>
          <a:stretch/>
        </p:blipFill>
        <p:spPr bwMode="auto">
          <a:xfrm>
            <a:off x="4582227" y="1052736"/>
            <a:ext cx="3140501" cy="18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83" r="85387" b="49206"/>
          <a:stretch/>
        </p:blipFill>
        <p:spPr bwMode="auto">
          <a:xfrm>
            <a:off x="4067944" y="4074546"/>
            <a:ext cx="2678878" cy="2433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4 Imagen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064" y="22082"/>
            <a:ext cx="2278224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097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14001"/>
            <a:ext cx="7467600" cy="1143000"/>
          </a:xfrm>
        </p:spPr>
        <p:txBody>
          <a:bodyPr/>
          <a:lstStyle/>
          <a:p>
            <a:r>
              <a:rPr lang="es-GT" dirty="0" smtClean="0"/>
              <a:t>Área Financiera</a:t>
            </a:r>
            <a:endParaRPr lang="es-GT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>
          <a:xfrm>
            <a:off x="457200" y="1340768"/>
            <a:ext cx="7467600" cy="513318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GT" dirty="0" smtClean="0"/>
              <a:t>Tiene </a:t>
            </a:r>
            <a:r>
              <a:rPr lang="es-GT" dirty="0"/>
              <a:t>como objetivo la administración de los recursos </a:t>
            </a:r>
            <a:r>
              <a:rPr lang="es-GT" dirty="0" smtClean="0"/>
              <a:t>económicos con </a:t>
            </a:r>
            <a:r>
              <a:rPr lang="es-GT" dirty="0"/>
              <a:t>el fin de alcanzar los objetivos de la empresa. La función financiera incluye el estudio de la cantidad y tipo de recursos financieros que necesita la empresa</a:t>
            </a:r>
            <a:r>
              <a:rPr lang="es-GT" dirty="0" smtClean="0"/>
              <a:t>.</a:t>
            </a:r>
          </a:p>
          <a:p>
            <a:pPr marL="0" indent="0" algn="just">
              <a:buNone/>
            </a:pPr>
            <a:endParaRPr lang="es-GT" dirty="0" smtClean="0"/>
          </a:p>
          <a:p>
            <a:pPr marL="0" indent="0">
              <a:buNone/>
            </a:pPr>
            <a:r>
              <a:rPr lang="es-GT" dirty="0"/>
              <a:t>El Software posee:</a:t>
            </a:r>
          </a:p>
          <a:p>
            <a:r>
              <a:rPr lang="es-GT" dirty="0">
                <a:solidFill>
                  <a:schemeClr val="accent1">
                    <a:lumMod val="75000"/>
                  </a:schemeClr>
                </a:solidFill>
              </a:rPr>
              <a:t>Informes </a:t>
            </a:r>
            <a:r>
              <a:rPr lang="es-GT" dirty="0" smtClean="0">
                <a:solidFill>
                  <a:schemeClr val="accent1">
                    <a:lumMod val="75000"/>
                  </a:schemeClr>
                </a:solidFill>
              </a:rPr>
              <a:t>Financieros</a:t>
            </a:r>
            <a:r>
              <a:rPr lang="es-GT" dirty="0" smtClean="0"/>
              <a:t>(Conciliación Bancaria)</a:t>
            </a:r>
          </a:p>
          <a:p>
            <a:r>
              <a:rPr lang="es-GT" dirty="0" smtClean="0"/>
              <a:t> </a:t>
            </a:r>
            <a:r>
              <a:rPr lang="es-GT" dirty="0" smtClean="0">
                <a:solidFill>
                  <a:schemeClr val="accent1">
                    <a:lumMod val="75000"/>
                  </a:schemeClr>
                </a:solidFill>
              </a:rPr>
              <a:t>Movimientos Bancarios </a:t>
            </a:r>
            <a:r>
              <a:rPr lang="es-GT" dirty="0" smtClean="0"/>
              <a:t>(Movimientos, Tipo Movimientos)</a:t>
            </a:r>
            <a:endParaRPr lang="es-GT" dirty="0"/>
          </a:p>
          <a:p>
            <a:r>
              <a:rPr lang="es-GT" dirty="0">
                <a:solidFill>
                  <a:schemeClr val="accent1">
                    <a:lumMod val="75000"/>
                  </a:schemeClr>
                </a:solidFill>
              </a:rPr>
              <a:t>Operaciones </a:t>
            </a:r>
            <a:r>
              <a:rPr lang="es-GT" dirty="0" smtClean="0"/>
              <a:t>(Conciliación, </a:t>
            </a:r>
            <a:r>
              <a:rPr lang="es-GT" dirty="0"/>
              <a:t>Cuentas, </a:t>
            </a:r>
            <a:r>
              <a:rPr lang="es-GT" dirty="0" smtClean="0"/>
              <a:t>Estados de Cuenta)</a:t>
            </a:r>
            <a:endParaRPr lang="es-GT" dirty="0"/>
          </a:p>
          <a:p>
            <a:pPr marL="0" indent="0" algn="just">
              <a:buNone/>
            </a:pPr>
            <a:endParaRPr lang="es-GT" dirty="0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064" y="22082"/>
            <a:ext cx="2278224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727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60" r="85139" b="47822"/>
          <a:stretch/>
        </p:blipFill>
        <p:spPr bwMode="auto">
          <a:xfrm>
            <a:off x="755576" y="476672"/>
            <a:ext cx="2857245" cy="2088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016" r="85258" b="37302"/>
          <a:stretch/>
        </p:blipFill>
        <p:spPr bwMode="auto">
          <a:xfrm>
            <a:off x="4742834" y="2054098"/>
            <a:ext cx="3285550" cy="1944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445" r="85139" b="26800"/>
          <a:stretch/>
        </p:blipFill>
        <p:spPr bwMode="auto">
          <a:xfrm>
            <a:off x="1015736" y="4005063"/>
            <a:ext cx="3196223" cy="2388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4 Imagen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064" y="22082"/>
            <a:ext cx="2278224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850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0"/>
            <a:ext cx="7467600" cy="1143000"/>
          </a:xfrm>
        </p:spPr>
        <p:txBody>
          <a:bodyPr/>
          <a:lstStyle/>
          <a:p>
            <a:r>
              <a:rPr lang="es-GT" dirty="0" smtClean="0"/>
              <a:t>Componentes del Software</a:t>
            </a:r>
            <a:endParaRPr lang="es-GT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>
          <a:xfrm>
            <a:off x="457200" y="1196752"/>
            <a:ext cx="7467600" cy="5277200"/>
          </a:xfrm>
        </p:spPr>
        <p:txBody>
          <a:bodyPr/>
          <a:lstStyle/>
          <a:p>
            <a:pPr marL="0" indent="0">
              <a:buNone/>
            </a:pPr>
            <a:r>
              <a:rPr lang="es-GT" dirty="0" smtClean="0"/>
              <a:t>El software se compone de 9 Librerías las cuales constituyen la totalidad de SCF.</a:t>
            </a:r>
          </a:p>
          <a:p>
            <a:pPr marL="0" indent="0">
              <a:buNone/>
            </a:pPr>
            <a:endParaRPr lang="es-GT" dirty="0" smtClean="0"/>
          </a:p>
          <a:p>
            <a:r>
              <a:rPr lang="es-GT" dirty="0" smtClean="0"/>
              <a:t>Capas.dll</a:t>
            </a:r>
          </a:p>
          <a:p>
            <a:r>
              <a:rPr lang="es-GT" dirty="0" smtClean="0"/>
              <a:t>Compra-Ventas.dll</a:t>
            </a:r>
          </a:p>
          <a:p>
            <a:r>
              <a:rPr lang="es-GT" dirty="0" smtClean="0"/>
              <a:t>ConciliacionBancaria.dll</a:t>
            </a:r>
          </a:p>
          <a:p>
            <a:r>
              <a:rPr lang="es-GT" dirty="0" smtClean="0"/>
              <a:t>Moviminetos.dll</a:t>
            </a:r>
          </a:p>
          <a:p>
            <a:r>
              <a:rPr lang="es-GT" dirty="0" smtClean="0"/>
              <a:t>Navegador.dll</a:t>
            </a:r>
          </a:p>
          <a:p>
            <a:r>
              <a:rPr lang="es-GT" dirty="0" smtClean="0"/>
              <a:t>ODBCconector.dll</a:t>
            </a:r>
          </a:p>
          <a:p>
            <a:r>
              <a:rPr lang="es-GT" dirty="0" smtClean="0"/>
              <a:t>Operaciones.dll</a:t>
            </a:r>
          </a:p>
          <a:p>
            <a:r>
              <a:rPr lang="es-GT" dirty="0" smtClean="0"/>
              <a:t>Reporteador.dll</a:t>
            </a:r>
          </a:p>
          <a:p>
            <a:r>
              <a:rPr lang="es-GT" dirty="0" smtClean="0"/>
              <a:t>Seguridad.dll</a:t>
            </a:r>
          </a:p>
          <a:p>
            <a:endParaRPr lang="es-GT" dirty="0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064" y="22082"/>
            <a:ext cx="2278224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152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95536" y="0"/>
            <a:ext cx="7467600" cy="1143000"/>
          </a:xfrm>
        </p:spPr>
        <p:txBody>
          <a:bodyPr/>
          <a:lstStyle/>
          <a:p>
            <a:r>
              <a:rPr lang="es-GT" dirty="0" smtClean="0"/>
              <a:t>Beneficios</a:t>
            </a:r>
            <a:endParaRPr lang="es-GT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s-GT" dirty="0" smtClean="0"/>
              <a:t>Con el Software Contable Financiero se pueden organizar de manera sencilla y sistemática todos los movimientos que realiza una empresa a nivel empresarial.</a:t>
            </a:r>
          </a:p>
          <a:p>
            <a:pPr marL="0" indent="0" algn="just">
              <a:buNone/>
            </a:pPr>
            <a:endParaRPr lang="es-GT" dirty="0"/>
          </a:p>
          <a:p>
            <a:pPr marL="0" indent="0" algn="just">
              <a:buNone/>
            </a:pPr>
            <a:r>
              <a:rPr lang="es-GT" dirty="0" smtClean="0"/>
              <a:t>Con este software muchas empresas dejaran de utilizar hojas de Excel en donde llevan todos los registros.</a:t>
            </a:r>
            <a:endParaRPr lang="es-GT" dirty="0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064" y="22082"/>
            <a:ext cx="2278224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331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irado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Mirador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irador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142</TotalTime>
  <Words>316</Words>
  <Application>Microsoft Office PowerPoint</Application>
  <PresentationFormat>Presentación en pantalla (4:3)</PresentationFormat>
  <Paragraphs>53</Paragraphs>
  <Slides>16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0" baseType="lpstr">
      <vt:lpstr>Century Schoolbook</vt:lpstr>
      <vt:lpstr>Wingdings</vt:lpstr>
      <vt:lpstr>Wingdings 2</vt:lpstr>
      <vt:lpstr>Mirador</vt:lpstr>
      <vt:lpstr>Presentación de PowerPoint</vt:lpstr>
      <vt:lpstr>Software Contable Financiero</vt:lpstr>
      <vt:lpstr>¿Qué es SCF ?</vt:lpstr>
      <vt:lpstr>Área Contable</vt:lpstr>
      <vt:lpstr>Presentación de PowerPoint</vt:lpstr>
      <vt:lpstr>Área Financiera</vt:lpstr>
      <vt:lpstr>Presentación de PowerPoint</vt:lpstr>
      <vt:lpstr>Componentes del Software</vt:lpstr>
      <vt:lpstr>Beneficios</vt:lpstr>
      <vt:lpstr>Desarrollo</vt:lpstr>
      <vt:lpstr>Entidad Relación </vt:lpstr>
      <vt:lpstr>Proceso de Instalación</vt:lpstr>
      <vt:lpstr>Manuales</vt:lpstr>
      <vt:lpstr>Demostración del software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FamGutierrez</dc:creator>
  <cp:lastModifiedBy>Anthony Molineros</cp:lastModifiedBy>
  <cp:revision>43</cp:revision>
  <dcterms:created xsi:type="dcterms:W3CDTF">2015-05-31T18:16:01Z</dcterms:created>
  <dcterms:modified xsi:type="dcterms:W3CDTF">2015-06-03T20:17:20Z</dcterms:modified>
</cp:coreProperties>
</file>

<file path=docProps/thumbnail.jpeg>
</file>